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Economica" panose="02000506040000020004" pitchFamily="2" charset="77"/>
      <p:regular r:id="rId31"/>
      <p:bold r:id="rId32"/>
      <p:italic r:id="rId33"/>
      <p:boldItalic r:id="rId34"/>
    </p:embeddedFont>
    <p:embeddedFont>
      <p:font typeface="Open Sans" panose="020B0606030504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For the final project, we redesigned the traditional swiss army knife to bring it into the 21st century, focusing on the college student demographic and what tools + design principles they would consider relevant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c7efea07c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c7efea07c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c7efea07c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c7efea07c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c94ae1b2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c94ae1b2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c94ae1b20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c94ae1b20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bb9c7305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bb9c7305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bb9c730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bb9c730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bc702f14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bc702f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bc702f14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bc702f14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c7efea07c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6c7efea07c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c7efea07c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c7efea07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5fa006bd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5fa006b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5fa006bd4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5fa006bd4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c9313f2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c9313f2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c9313f2c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c9313f2c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discovered that some of our designs were not machinable. For example the top rotation piece that holds the torsional sprin has a channel that is too small to be milled. There isn't a bit small enough to fit and remove the material </a:t>
            </a:r>
            <a:endParaRPr/>
          </a:p>
          <a:p>
            <a:pPr marL="0" lvl="0" indent="0" algn="l" rtl="0">
              <a:spcBef>
                <a:spcPts val="0"/>
              </a:spcBef>
              <a:spcAft>
                <a:spcPts val="0"/>
              </a:spcAft>
              <a:buNone/>
            </a:pPr>
            <a:endParaRPr/>
          </a:p>
          <a:p>
            <a:pPr marL="0" lvl="0" indent="0" algn="l" rtl="0">
              <a:spcBef>
                <a:spcPts val="0"/>
              </a:spcBef>
              <a:spcAft>
                <a:spcPts val="0"/>
              </a:spcAft>
              <a:buNone/>
            </a:pPr>
            <a:r>
              <a:rPr lang="en"/>
              <a:t>Another restraint is that machining 90 degree angles is difficult so I made the bit diameter smaller to remove more of the material and get an angle closer to 90 degrees.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cccd356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cccd356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cccd356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6cccd356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cccd3566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cccd3566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cccd3566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cccd3566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bcbef69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bcbef69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bcbef692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bcbef692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5fa006bd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75fa006bd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5fa006bd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5fa006bd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5fa006bd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5fa006bd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5fa006bd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5fa006bd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5fa006bd4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5fa006bd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5fa006bd4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5fa006bd4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5fa006bd4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5fa006bd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www.mcmaster.com/friction-bearing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gif"/><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ORUCCEVwu6VDMRgu6MutUSbUenX9OVWDy1Tr7bYHm68/edit"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9.gif"/><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221000" y="2797150"/>
            <a:ext cx="3475800" cy="2210100"/>
          </a:xfrm>
          <a:prstGeom prst="rect">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5050" y="2636425"/>
            <a:ext cx="3927900" cy="2507100"/>
          </a:xfrm>
          <a:prstGeom prst="plus">
            <a:avLst>
              <a:gd name="adj" fmla="val 2329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p:nvPr>
        </p:nvSpPr>
        <p:spPr>
          <a:xfrm>
            <a:off x="266300" y="3474325"/>
            <a:ext cx="33852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Swiss Army Knife Redesigned</a:t>
            </a:r>
            <a:endParaRPr dirty="0"/>
          </a:p>
        </p:txBody>
      </p:sp>
      <p:sp>
        <p:nvSpPr>
          <p:cNvPr id="65" name="Google Shape;65;p13"/>
          <p:cNvSpPr txBox="1">
            <a:spLocks noGrp="1"/>
          </p:cNvSpPr>
          <p:nvPr>
            <p:ph type="subTitle" idx="4294967295"/>
          </p:nvPr>
        </p:nvSpPr>
        <p:spPr>
          <a:xfrm>
            <a:off x="326600" y="4159563"/>
            <a:ext cx="32646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Griffin Kao</a:t>
            </a:r>
            <a:endParaRPr dirty="0"/>
          </a:p>
          <a:p>
            <a:pPr marL="0" lvl="0" indent="0" algn="ctr" rtl="0">
              <a:spcBef>
                <a:spcPts val="1600"/>
              </a:spcBef>
              <a:spcAft>
                <a:spcPts val="1600"/>
              </a:spcAft>
              <a:buNone/>
            </a:pPr>
            <a:endParaRPr dirty="0"/>
          </a:p>
        </p:txBody>
      </p:sp>
      <p:pic>
        <p:nvPicPr>
          <p:cNvPr id="66" name="Google Shape;66;p13"/>
          <p:cNvPicPr preferRelativeResize="0"/>
          <p:nvPr/>
        </p:nvPicPr>
        <p:blipFill>
          <a:blip r:embed="rId3">
            <a:alphaModFix/>
          </a:blip>
          <a:stretch>
            <a:fillRect/>
          </a:stretch>
        </p:blipFill>
        <p:spPr>
          <a:xfrm>
            <a:off x="4661300" y="381750"/>
            <a:ext cx="4482698" cy="42506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Door + Hinge</a:t>
            </a:r>
            <a:endParaRPr/>
          </a:p>
        </p:txBody>
      </p:sp>
      <p:sp>
        <p:nvSpPr>
          <p:cNvPr id="137" name="Google Shape;137;p2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latin typeface="Arial"/>
                <a:ea typeface="Arial"/>
                <a:cs typeface="Arial"/>
                <a:sym typeface="Arial"/>
              </a:rPr>
              <a:t>Used a simple flush hinge design (case top on left, door on right). Door has component that notches into the locking mechanism that closes the assembly.</a:t>
            </a:r>
            <a:endParaRPr/>
          </a:p>
        </p:txBody>
      </p:sp>
      <p:pic>
        <p:nvPicPr>
          <p:cNvPr id="138" name="Google Shape;138;p22"/>
          <p:cNvPicPr preferRelativeResize="0"/>
          <p:nvPr/>
        </p:nvPicPr>
        <p:blipFill>
          <a:blip r:embed="rId3">
            <a:alphaModFix/>
          </a:blip>
          <a:stretch>
            <a:fillRect/>
          </a:stretch>
        </p:blipFill>
        <p:spPr>
          <a:xfrm>
            <a:off x="593525" y="1858025"/>
            <a:ext cx="3680926" cy="2405100"/>
          </a:xfrm>
          <a:prstGeom prst="rect">
            <a:avLst/>
          </a:prstGeom>
          <a:noFill/>
          <a:ln>
            <a:noFill/>
          </a:ln>
        </p:spPr>
      </p:pic>
      <p:pic>
        <p:nvPicPr>
          <p:cNvPr id="139" name="Google Shape;139;p22"/>
          <p:cNvPicPr preferRelativeResize="0"/>
          <p:nvPr/>
        </p:nvPicPr>
        <p:blipFill rotWithShape="1">
          <a:blip r:embed="rId4">
            <a:alphaModFix/>
          </a:blip>
          <a:srcRect l="18887" t="12137" r="18881" b="9455"/>
          <a:stretch/>
        </p:blipFill>
        <p:spPr>
          <a:xfrm>
            <a:off x="5043225" y="1858025"/>
            <a:ext cx="2858624" cy="276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Door Locking Mechanism</a:t>
            </a:r>
            <a:endParaRPr/>
          </a:p>
        </p:txBody>
      </p:sp>
      <p:sp>
        <p:nvSpPr>
          <p:cNvPr id="145" name="Google Shape;145;p2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Arial"/>
                <a:ea typeface="Arial"/>
                <a:cs typeface="Arial"/>
                <a:sym typeface="Arial"/>
              </a:rPr>
              <a:t>Push tab on the bottom of the casing to release. (Lock case </a:t>
            </a:r>
            <a:endParaRPr sz="12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1200">
                <a:latin typeface="Arial"/>
                <a:ea typeface="Arial"/>
                <a:cs typeface="Arial"/>
                <a:sym typeface="Arial"/>
              </a:rPr>
              <a:t>suppressed in left image.)</a:t>
            </a:r>
            <a:endParaRPr sz="1200">
              <a:latin typeface="Arial"/>
              <a:ea typeface="Arial"/>
              <a:cs typeface="Arial"/>
              <a:sym typeface="Arial"/>
            </a:endParaRPr>
          </a:p>
          <a:p>
            <a:pPr marL="0" lvl="0" indent="0" algn="l" rtl="0">
              <a:spcBef>
                <a:spcPts val="0"/>
              </a:spcBef>
              <a:spcAft>
                <a:spcPts val="1600"/>
              </a:spcAft>
              <a:buNone/>
            </a:pPr>
            <a:endParaRPr/>
          </a:p>
        </p:txBody>
      </p:sp>
      <p:pic>
        <p:nvPicPr>
          <p:cNvPr id="146" name="Google Shape;146;p23"/>
          <p:cNvPicPr preferRelativeResize="0"/>
          <p:nvPr/>
        </p:nvPicPr>
        <p:blipFill>
          <a:blip r:embed="rId3">
            <a:alphaModFix/>
          </a:blip>
          <a:stretch>
            <a:fillRect/>
          </a:stretch>
        </p:blipFill>
        <p:spPr>
          <a:xfrm>
            <a:off x="1255696" y="1827725"/>
            <a:ext cx="3316300" cy="2953500"/>
          </a:xfrm>
          <a:prstGeom prst="rect">
            <a:avLst/>
          </a:prstGeom>
          <a:noFill/>
          <a:ln>
            <a:noFill/>
          </a:ln>
        </p:spPr>
      </p:pic>
      <p:pic>
        <p:nvPicPr>
          <p:cNvPr id="147" name="Google Shape;147;p23"/>
          <p:cNvPicPr preferRelativeResize="0"/>
          <p:nvPr/>
        </p:nvPicPr>
        <p:blipFill>
          <a:blip r:embed="rId4">
            <a:alphaModFix/>
          </a:blip>
          <a:stretch>
            <a:fillRect/>
          </a:stretch>
        </p:blipFill>
        <p:spPr>
          <a:xfrm>
            <a:off x="5235944" y="315919"/>
            <a:ext cx="2521601" cy="2366025"/>
          </a:xfrm>
          <a:prstGeom prst="rect">
            <a:avLst/>
          </a:prstGeom>
          <a:noFill/>
          <a:ln>
            <a:noFill/>
          </a:ln>
        </p:spPr>
      </p:pic>
      <p:pic>
        <p:nvPicPr>
          <p:cNvPr id="148" name="Google Shape;148;p23"/>
          <p:cNvPicPr preferRelativeResize="0"/>
          <p:nvPr/>
        </p:nvPicPr>
        <p:blipFill>
          <a:blip r:embed="rId5">
            <a:alphaModFix/>
          </a:blip>
          <a:stretch>
            <a:fillRect/>
          </a:stretch>
        </p:blipFill>
        <p:spPr>
          <a:xfrm>
            <a:off x="5340750" y="2849675"/>
            <a:ext cx="2312000" cy="1931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Spring Assisted Utensil Rotation</a:t>
            </a:r>
            <a:endParaRPr/>
          </a:p>
        </p:txBody>
      </p:sp>
      <p:sp>
        <p:nvSpPr>
          <p:cNvPr id="154" name="Google Shape;154;p24"/>
          <p:cNvSpPr txBox="1">
            <a:spLocks noGrp="1"/>
          </p:cNvSpPr>
          <p:nvPr>
            <p:ph type="body" idx="1"/>
          </p:nvPr>
        </p:nvSpPr>
        <p:spPr>
          <a:xfrm>
            <a:off x="311700" y="1225225"/>
            <a:ext cx="8323800" cy="134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One torsional spring is attached to each utensil so that when the locking mechanism is released the utensil swings out</a:t>
            </a:r>
            <a:endParaRPr sz="1600"/>
          </a:p>
          <a:p>
            <a:pPr marL="457200" lvl="0" indent="-330200" algn="l" rtl="0">
              <a:spcBef>
                <a:spcPts val="0"/>
              </a:spcBef>
              <a:spcAft>
                <a:spcPts val="0"/>
              </a:spcAft>
              <a:buSzPts val="1600"/>
              <a:buChar char="●"/>
            </a:pPr>
            <a:r>
              <a:rPr lang="en" sz="1600"/>
              <a:t>The design was inspired by switchblade knifes</a:t>
            </a:r>
            <a:endParaRPr sz="1600"/>
          </a:p>
        </p:txBody>
      </p:sp>
      <p:pic>
        <p:nvPicPr>
          <p:cNvPr id="155" name="Google Shape;155;p24"/>
          <p:cNvPicPr preferRelativeResize="0"/>
          <p:nvPr/>
        </p:nvPicPr>
        <p:blipFill>
          <a:blip r:embed="rId3">
            <a:alphaModFix/>
          </a:blip>
          <a:stretch>
            <a:fillRect/>
          </a:stretch>
        </p:blipFill>
        <p:spPr>
          <a:xfrm>
            <a:off x="6373080" y="3144325"/>
            <a:ext cx="2234447" cy="1734151"/>
          </a:xfrm>
          <a:prstGeom prst="rect">
            <a:avLst/>
          </a:prstGeom>
          <a:noFill/>
          <a:ln>
            <a:noFill/>
          </a:ln>
        </p:spPr>
      </p:pic>
      <p:pic>
        <p:nvPicPr>
          <p:cNvPr id="156" name="Google Shape;156;p24"/>
          <p:cNvPicPr preferRelativeResize="0"/>
          <p:nvPr/>
        </p:nvPicPr>
        <p:blipFill>
          <a:blip r:embed="rId4">
            <a:alphaModFix/>
          </a:blip>
          <a:stretch>
            <a:fillRect/>
          </a:stretch>
        </p:blipFill>
        <p:spPr>
          <a:xfrm>
            <a:off x="233250" y="2434925"/>
            <a:ext cx="2254491" cy="2307450"/>
          </a:xfrm>
          <a:prstGeom prst="rect">
            <a:avLst/>
          </a:prstGeom>
          <a:noFill/>
          <a:ln>
            <a:noFill/>
          </a:ln>
        </p:spPr>
      </p:pic>
      <p:pic>
        <p:nvPicPr>
          <p:cNvPr id="157" name="Google Shape;157;p24"/>
          <p:cNvPicPr preferRelativeResize="0"/>
          <p:nvPr/>
        </p:nvPicPr>
        <p:blipFill rotWithShape="1">
          <a:blip r:embed="rId5">
            <a:alphaModFix/>
          </a:blip>
          <a:srcRect t="3100"/>
          <a:stretch/>
        </p:blipFill>
        <p:spPr>
          <a:xfrm>
            <a:off x="2828613" y="2434925"/>
            <a:ext cx="3389074" cy="2182300"/>
          </a:xfrm>
          <a:prstGeom prst="rect">
            <a:avLst/>
          </a:prstGeom>
          <a:noFill/>
          <a:ln>
            <a:noFill/>
          </a:ln>
        </p:spPr>
      </p:pic>
      <p:pic>
        <p:nvPicPr>
          <p:cNvPr id="158" name="Google Shape;158;p24"/>
          <p:cNvPicPr preferRelativeResize="0"/>
          <p:nvPr/>
        </p:nvPicPr>
        <p:blipFill>
          <a:blip r:embed="rId6">
            <a:alphaModFix/>
          </a:blip>
          <a:stretch>
            <a:fillRect/>
          </a:stretch>
        </p:blipFill>
        <p:spPr>
          <a:xfrm>
            <a:off x="6373075" y="1693275"/>
            <a:ext cx="2332024" cy="1451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Overall Rotation Mechanism </a:t>
            </a:r>
            <a:endParaRPr/>
          </a:p>
        </p:txBody>
      </p:sp>
      <p:sp>
        <p:nvSpPr>
          <p:cNvPr id="164" name="Google Shape;164;p25"/>
          <p:cNvSpPr txBox="1">
            <a:spLocks noGrp="1"/>
          </p:cNvSpPr>
          <p:nvPr>
            <p:ph type="body" idx="1"/>
          </p:nvPr>
        </p:nvSpPr>
        <p:spPr>
          <a:xfrm>
            <a:off x="3488625" y="1147225"/>
            <a:ext cx="5253600" cy="2470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 Light Duty Dry-Running Thrust Bearing (</a:t>
            </a:r>
            <a:r>
              <a:rPr lang="en" sz="1600" u="sng">
                <a:solidFill>
                  <a:schemeClr val="hlink"/>
                </a:solidFill>
                <a:hlinkClick r:id="rId3"/>
              </a:rPr>
              <a:t>McMaster Carr</a:t>
            </a:r>
            <a:r>
              <a:rPr lang="en" sz="1600"/>
              <a:t>) was placed in between the two rotating utensils. </a:t>
            </a:r>
            <a:endParaRPr sz="1600">
              <a:solidFill>
                <a:srgbClr val="336633"/>
              </a:solidFill>
              <a:highlight>
                <a:srgbClr val="FFFFFF"/>
              </a:highlight>
              <a:latin typeface="Arial"/>
              <a:ea typeface="Arial"/>
              <a:cs typeface="Arial"/>
              <a:sym typeface="Arial"/>
            </a:endParaRPr>
          </a:p>
          <a:p>
            <a:pPr marL="457200" lvl="0" indent="-330200" algn="l" rtl="0">
              <a:spcBef>
                <a:spcPts val="0"/>
              </a:spcBef>
              <a:spcAft>
                <a:spcPts val="0"/>
              </a:spcAft>
              <a:buSzPts val="1600"/>
              <a:buChar char="●"/>
            </a:pPr>
            <a:r>
              <a:rPr lang="en" sz="1600"/>
              <a:t>The top rotation piece holds the second torsional spring for the top utensil in the assembly.</a:t>
            </a:r>
            <a:endParaRPr sz="1600"/>
          </a:p>
          <a:p>
            <a:pPr marL="457200" lvl="0" indent="-330200" algn="l" rtl="0">
              <a:spcBef>
                <a:spcPts val="0"/>
              </a:spcBef>
              <a:spcAft>
                <a:spcPts val="0"/>
              </a:spcAft>
              <a:buSzPts val="1600"/>
              <a:buChar char="●"/>
            </a:pPr>
            <a:r>
              <a:rPr lang="en" sz="1600"/>
              <a:t>The torsional springs are custom made</a:t>
            </a:r>
            <a:endParaRPr sz="1600"/>
          </a:p>
          <a:p>
            <a:pPr marL="0" lvl="0" indent="0" algn="l" rtl="0">
              <a:spcBef>
                <a:spcPts val="1600"/>
              </a:spcBef>
              <a:spcAft>
                <a:spcPts val="1600"/>
              </a:spcAft>
              <a:buNone/>
            </a:pPr>
            <a:endParaRPr sz="1600"/>
          </a:p>
        </p:txBody>
      </p:sp>
      <p:pic>
        <p:nvPicPr>
          <p:cNvPr id="165" name="Google Shape;165;p25"/>
          <p:cNvPicPr preferRelativeResize="0"/>
          <p:nvPr/>
        </p:nvPicPr>
        <p:blipFill rotWithShape="1">
          <a:blip r:embed="rId4">
            <a:alphaModFix/>
          </a:blip>
          <a:srcRect l="19781"/>
          <a:stretch/>
        </p:blipFill>
        <p:spPr>
          <a:xfrm>
            <a:off x="417250" y="1225225"/>
            <a:ext cx="2777050" cy="3354000"/>
          </a:xfrm>
          <a:prstGeom prst="rect">
            <a:avLst/>
          </a:prstGeom>
          <a:noFill/>
          <a:ln>
            <a:noFill/>
          </a:ln>
        </p:spPr>
      </p:pic>
      <p:pic>
        <p:nvPicPr>
          <p:cNvPr id="166" name="Google Shape;166;p25"/>
          <p:cNvPicPr preferRelativeResize="0"/>
          <p:nvPr/>
        </p:nvPicPr>
        <p:blipFill>
          <a:blip r:embed="rId5">
            <a:alphaModFix/>
          </a:blip>
          <a:stretch>
            <a:fillRect/>
          </a:stretch>
        </p:blipFill>
        <p:spPr>
          <a:xfrm>
            <a:off x="3699728" y="3369175"/>
            <a:ext cx="2416421" cy="1448075"/>
          </a:xfrm>
          <a:prstGeom prst="rect">
            <a:avLst/>
          </a:prstGeom>
          <a:noFill/>
          <a:ln>
            <a:noFill/>
          </a:ln>
        </p:spPr>
      </p:pic>
      <p:pic>
        <p:nvPicPr>
          <p:cNvPr id="167" name="Google Shape;167;p25"/>
          <p:cNvPicPr preferRelativeResize="0"/>
          <p:nvPr/>
        </p:nvPicPr>
        <p:blipFill>
          <a:blip r:embed="rId6">
            <a:alphaModFix/>
          </a:blip>
          <a:stretch>
            <a:fillRect/>
          </a:stretch>
        </p:blipFill>
        <p:spPr>
          <a:xfrm>
            <a:off x="6621575" y="3286650"/>
            <a:ext cx="1946676" cy="1489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Utensil Lock/Release Mechanism</a:t>
            </a:r>
            <a:endParaRPr/>
          </a:p>
        </p:txBody>
      </p:sp>
      <p:sp>
        <p:nvSpPr>
          <p:cNvPr id="173" name="Google Shape;173;p26"/>
          <p:cNvSpPr txBox="1">
            <a:spLocks noGrp="1"/>
          </p:cNvSpPr>
          <p:nvPr>
            <p:ph type="body" idx="1"/>
          </p:nvPr>
        </p:nvSpPr>
        <p:spPr>
          <a:xfrm>
            <a:off x="311700" y="4145425"/>
            <a:ext cx="8520600" cy="43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(left to right) Utensil Release Tab, Lower Utensil Lock, Upper Utensil Lock</a:t>
            </a:r>
            <a:endParaRPr/>
          </a:p>
        </p:txBody>
      </p:sp>
      <p:pic>
        <p:nvPicPr>
          <p:cNvPr id="174" name="Google Shape;174;p26"/>
          <p:cNvPicPr preferRelativeResize="0"/>
          <p:nvPr/>
        </p:nvPicPr>
        <p:blipFill>
          <a:blip r:embed="rId3">
            <a:alphaModFix/>
          </a:blip>
          <a:stretch>
            <a:fillRect/>
          </a:stretch>
        </p:blipFill>
        <p:spPr>
          <a:xfrm>
            <a:off x="311700" y="1679337"/>
            <a:ext cx="2982300" cy="1784825"/>
          </a:xfrm>
          <a:prstGeom prst="rect">
            <a:avLst/>
          </a:prstGeom>
          <a:noFill/>
          <a:ln>
            <a:noFill/>
          </a:ln>
        </p:spPr>
      </p:pic>
      <p:pic>
        <p:nvPicPr>
          <p:cNvPr id="175" name="Google Shape;175;p26"/>
          <p:cNvPicPr preferRelativeResize="0"/>
          <p:nvPr/>
        </p:nvPicPr>
        <p:blipFill>
          <a:blip r:embed="rId4">
            <a:alphaModFix/>
          </a:blip>
          <a:stretch>
            <a:fillRect/>
          </a:stretch>
        </p:blipFill>
        <p:spPr>
          <a:xfrm>
            <a:off x="3806875" y="1299625"/>
            <a:ext cx="1941654" cy="2693401"/>
          </a:xfrm>
          <a:prstGeom prst="rect">
            <a:avLst/>
          </a:prstGeom>
          <a:noFill/>
          <a:ln>
            <a:noFill/>
          </a:ln>
        </p:spPr>
      </p:pic>
      <p:pic>
        <p:nvPicPr>
          <p:cNvPr id="176" name="Google Shape;176;p26"/>
          <p:cNvPicPr preferRelativeResize="0"/>
          <p:nvPr/>
        </p:nvPicPr>
        <p:blipFill>
          <a:blip r:embed="rId5">
            <a:alphaModFix/>
          </a:blip>
          <a:stretch>
            <a:fillRect/>
          </a:stretch>
        </p:blipFill>
        <p:spPr>
          <a:xfrm>
            <a:off x="6261401" y="1483612"/>
            <a:ext cx="2570900" cy="2176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Utensil Lock/Release Mechanism Subassembly</a:t>
            </a:r>
            <a:endParaRPr/>
          </a:p>
        </p:txBody>
      </p:sp>
      <p:sp>
        <p:nvSpPr>
          <p:cNvPr id="182" name="Google Shape;182;p27"/>
          <p:cNvSpPr txBox="1">
            <a:spLocks noGrp="1"/>
          </p:cNvSpPr>
          <p:nvPr>
            <p:ph type="body" idx="1"/>
          </p:nvPr>
        </p:nvSpPr>
        <p:spPr>
          <a:xfrm>
            <a:off x="311700" y="1225225"/>
            <a:ext cx="39240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utensil lock/release linkages are strategically designed and located to avoid collision with the path of a releasing utensil. Helical compression springs connect the linkage to the case top. Cantilevers lock the utensil in the retracted/released position. Tabs must be separate parts for manufacturability. </a:t>
            </a:r>
            <a:endParaRPr/>
          </a:p>
        </p:txBody>
      </p:sp>
      <p:pic>
        <p:nvPicPr>
          <p:cNvPr id="183" name="Google Shape;183;p27"/>
          <p:cNvPicPr preferRelativeResize="0"/>
          <p:nvPr/>
        </p:nvPicPr>
        <p:blipFill>
          <a:blip r:embed="rId3">
            <a:alphaModFix/>
          </a:blip>
          <a:stretch>
            <a:fillRect/>
          </a:stretch>
        </p:blipFill>
        <p:spPr>
          <a:xfrm>
            <a:off x="4278524" y="1147225"/>
            <a:ext cx="4599000" cy="335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Motion Analysis</a:t>
            </a:r>
            <a:endParaRPr/>
          </a:p>
        </p:txBody>
      </p:sp>
      <p:sp>
        <p:nvSpPr>
          <p:cNvPr id="189" name="Google Shape;189;p28"/>
          <p:cNvSpPr txBox="1">
            <a:spLocks noGrp="1"/>
          </p:cNvSpPr>
          <p:nvPr>
            <p:ph type="body" idx="1"/>
          </p:nvPr>
        </p:nvSpPr>
        <p:spPr>
          <a:xfrm>
            <a:off x="311700" y="1225225"/>
            <a:ext cx="8520600" cy="3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Four motion studies were performed for the Swiss Army Knife using Solidworks to test its basic operations. The studies observed the case door opening and closing, the upper and lower utensils releasing and retracting (knife and spoon), and the two separate assembly cases separating and attaching. Only parts and mates relevant to these individual operations were considered - all others were suppressed for calculation efficiency. </a:t>
            </a:r>
            <a:endParaRPr sz="1400"/>
          </a:p>
          <a:p>
            <a:pPr marL="0" lvl="0" indent="0" algn="l" rtl="0">
              <a:spcBef>
                <a:spcPts val="0"/>
              </a:spcBef>
              <a:spcAft>
                <a:spcPts val="0"/>
              </a:spcAft>
              <a:buNone/>
            </a:pPr>
            <a:r>
              <a:rPr lang="en" sz="1400"/>
              <a:t>Of the two utensils tested, the spoon required greater torque to operate (5.3 lbf-in vs. 3.5 lbf-in) and experienced greater contact force with the utensil lock cantilever (18 lbf vs. 12 lbf max). Thus, geometry and mass of the utensil is a necessary consideration when determining spring constants and operational forces. </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Spoon/Utensil Lock Contact Force</a:t>
            </a:r>
            <a:endParaRPr sz="1400"/>
          </a:p>
          <a:p>
            <a:pPr marL="0" lvl="0" indent="0" algn="l" rtl="0">
              <a:spcBef>
                <a:spcPts val="0"/>
              </a:spcBef>
              <a:spcAft>
                <a:spcPts val="0"/>
              </a:spcAft>
              <a:buNone/>
            </a:pPr>
            <a:r>
              <a:rPr lang="en" sz="1400"/>
              <a:t>From retracted -&gt; released -&gt; retracted</a:t>
            </a:r>
            <a:endParaRPr sz="1400"/>
          </a:p>
          <a:p>
            <a:pPr marL="0" lvl="0" indent="0" algn="l" rtl="0">
              <a:spcBef>
                <a:spcPts val="0"/>
              </a:spcBef>
              <a:spcAft>
                <a:spcPts val="0"/>
              </a:spcAft>
              <a:buClr>
                <a:schemeClr val="dk1"/>
              </a:buClr>
              <a:buSzPts val="1100"/>
              <a:buFont typeface="Arial"/>
              <a:buNone/>
            </a:pPr>
            <a:endParaRPr sz="1400"/>
          </a:p>
        </p:txBody>
      </p:sp>
      <p:pic>
        <p:nvPicPr>
          <p:cNvPr id="190" name="Google Shape;190;p28"/>
          <p:cNvPicPr preferRelativeResize="0"/>
          <p:nvPr/>
        </p:nvPicPr>
        <p:blipFill>
          <a:blip r:embed="rId3">
            <a:alphaModFix/>
          </a:blip>
          <a:stretch>
            <a:fillRect/>
          </a:stretch>
        </p:blipFill>
        <p:spPr>
          <a:xfrm>
            <a:off x="3798000" y="3524425"/>
            <a:ext cx="4727703" cy="116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Animations</a:t>
            </a:r>
            <a:endParaRPr/>
          </a:p>
        </p:txBody>
      </p:sp>
      <p:sp>
        <p:nvSpPr>
          <p:cNvPr id="196" name="Google Shape;196;p29"/>
          <p:cNvSpPr txBox="1">
            <a:spLocks noGrp="1"/>
          </p:cNvSpPr>
          <p:nvPr>
            <p:ph type="body" idx="1"/>
          </p:nvPr>
        </p:nvSpPr>
        <p:spPr>
          <a:xfrm>
            <a:off x="734375" y="3223925"/>
            <a:ext cx="7650600" cy="143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Animations were generated from the motion analysis studies. Unnecessary parts/mates were suppressed as seen in the animations above (left to right: case door opening/closing, knife releasing/retracting, case separation/attachment).</a:t>
            </a:r>
            <a:endParaRPr/>
          </a:p>
        </p:txBody>
      </p:sp>
      <p:pic>
        <p:nvPicPr>
          <p:cNvPr id="197" name="Google Shape;197;p29"/>
          <p:cNvPicPr preferRelativeResize="0"/>
          <p:nvPr/>
        </p:nvPicPr>
        <p:blipFill>
          <a:blip r:embed="rId3">
            <a:alphaModFix/>
          </a:blip>
          <a:stretch>
            <a:fillRect/>
          </a:stretch>
        </p:blipFill>
        <p:spPr>
          <a:xfrm>
            <a:off x="3457318" y="1147225"/>
            <a:ext cx="2539557" cy="1953500"/>
          </a:xfrm>
          <a:prstGeom prst="rect">
            <a:avLst/>
          </a:prstGeom>
          <a:noFill/>
          <a:ln w="28575" cap="flat" cmpd="sng">
            <a:solidFill>
              <a:srgbClr val="000000"/>
            </a:solidFill>
            <a:prstDash val="solid"/>
            <a:round/>
            <a:headEnd type="none" w="sm" len="sm"/>
            <a:tailEnd type="none" w="sm" len="sm"/>
          </a:ln>
        </p:spPr>
      </p:pic>
      <p:pic>
        <p:nvPicPr>
          <p:cNvPr id="198" name="Google Shape;198;p29"/>
          <p:cNvPicPr preferRelativeResize="0"/>
          <p:nvPr/>
        </p:nvPicPr>
        <p:blipFill>
          <a:blip r:embed="rId4">
            <a:alphaModFix/>
          </a:blip>
          <a:stretch>
            <a:fillRect/>
          </a:stretch>
        </p:blipFill>
        <p:spPr>
          <a:xfrm>
            <a:off x="734374" y="1147225"/>
            <a:ext cx="2523274" cy="1953500"/>
          </a:xfrm>
          <a:prstGeom prst="rect">
            <a:avLst/>
          </a:prstGeom>
          <a:noFill/>
          <a:ln w="28575" cap="flat" cmpd="sng">
            <a:solidFill>
              <a:srgbClr val="000000"/>
            </a:solidFill>
            <a:prstDash val="solid"/>
            <a:round/>
            <a:headEnd type="none" w="sm" len="sm"/>
            <a:tailEnd type="none" w="sm" len="sm"/>
          </a:ln>
        </p:spPr>
      </p:pic>
      <p:pic>
        <p:nvPicPr>
          <p:cNvPr id="199" name="Google Shape;199;p29"/>
          <p:cNvPicPr preferRelativeResize="0"/>
          <p:nvPr/>
        </p:nvPicPr>
        <p:blipFill>
          <a:blip r:embed="rId5">
            <a:alphaModFix/>
          </a:blip>
          <a:stretch>
            <a:fillRect/>
          </a:stretch>
        </p:blipFill>
        <p:spPr>
          <a:xfrm>
            <a:off x="6196550" y="1147225"/>
            <a:ext cx="2539551" cy="1953503"/>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a:solidFill>
                  <a:schemeClr val="hlink"/>
                </a:solidFill>
                <a:hlinkClick r:id="rId3"/>
              </a:rPr>
              <a:t>Finite Element Analysis</a:t>
            </a:r>
            <a:endParaRPr/>
          </a:p>
        </p:txBody>
      </p:sp>
      <p:pic>
        <p:nvPicPr>
          <p:cNvPr id="205" name="Google Shape;205;p30"/>
          <p:cNvPicPr preferRelativeResize="0"/>
          <p:nvPr/>
        </p:nvPicPr>
        <p:blipFill>
          <a:blip r:embed="rId4">
            <a:alphaModFix/>
          </a:blip>
          <a:stretch>
            <a:fillRect/>
          </a:stretch>
        </p:blipFill>
        <p:spPr>
          <a:xfrm>
            <a:off x="4501850" y="1814113"/>
            <a:ext cx="3964824" cy="2258501"/>
          </a:xfrm>
          <a:prstGeom prst="rect">
            <a:avLst/>
          </a:prstGeom>
          <a:noFill/>
          <a:ln>
            <a:noFill/>
          </a:ln>
        </p:spPr>
      </p:pic>
      <p:pic>
        <p:nvPicPr>
          <p:cNvPr id="206" name="Google Shape;206;p30"/>
          <p:cNvPicPr preferRelativeResize="0"/>
          <p:nvPr/>
        </p:nvPicPr>
        <p:blipFill>
          <a:blip r:embed="rId5">
            <a:alphaModFix/>
          </a:blip>
          <a:stretch>
            <a:fillRect/>
          </a:stretch>
        </p:blipFill>
        <p:spPr>
          <a:xfrm>
            <a:off x="431450" y="1836150"/>
            <a:ext cx="3882574" cy="2214415"/>
          </a:xfrm>
          <a:prstGeom prst="rect">
            <a:avLst/>
          </a:prstGeom>
          <a:noFill/>
          <a:ln>
            <a:noFill/>
          </a:ln>
        </p:spPr>
      </p:pic>
      <p:sp>
        <p:nvSpPr>
          <p:cNvPr id="207" name="Google Shape;207;p30"/>
          <p:cNvSpPr txBox="1">
            <a:spLocks noGrp="1"/>
          </p:cNvSpPr>
          <p:nvPr>
            <p:ph type="body" idx="1"/>
          </p:nvPr>
        </p:nvSpPr>
        <p:spPr>
          <a:xfrm>
            <a:off x="311700" y="4143975"/>
            <a:ext cx="8520600" cy="7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Arial"/>
                <a:ea typeface="Arial"/>
                <a:cs typeface="Arial"/>
                <a:sym typeface="Arial"/>
              </a:rPr>
              <a:t>Relative to the other utensils, the fork and spoon experienced lower stresses. Max stress on the fork is 3.927E3 psi while max stress on the spoon is 7.919E3 psi.</a:t>
            </a:r>
            <a:endParaRPr sz="1400">
              <a:latin typeface="Arial"/>
              <a:ea typeface="Arial"/>
              <a:cs typeface="Arial"/>
              <a:sym typeface="Arial"/>
            </a:endParaRPr>
          </a:p>
          <a:p>
            <a:pPr marL="0" lvl="0" indent="0" algn="l" rtl="0">
              <a:spcBef>
                <a:spcPts val="0"/>
              </a:spcBef>
              <a:spcAft>
                <a:spcPts val="1600"/>
              </a:spcAft>
              <a:buNone/>
            </a:pPr>
            <a:endParaRPr/>
          </a:p>
        </p:txBody>
      </p:sp>
      <p:sp>
        <p:nvSpPr>
          <p:cNvPr id="208" name="Google Shape;208;p30"/>
          <p:cNvSpPr txBox="1">
            <a:spLocks noGrp="1"/>
          </p:cNvSpPr>
          <p:nvPr>
            <p:ph type="body" idx="1"/>
          </p:nvPr>
        </p:nvSpPr>
        <p:spPr>
          <a:xfrm>
            <a:off x="311700" y="1147225"/>
            <a:ext cx="8520600" cy="7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latin typeface="Arial"/>
                <a:ea typeface="Arial"/>
                <a:cs typeface="Arial"/>
                <a:sym typeface="Arial"/>
              </a:rPr>
              <a:t>Using Abaqus, we analyzed eating-related stresses on the utensils and the force of the torsional springs on the release tabs. All the analyzed components are composed of steel, so we assumed a Young’s Modulus E = 29E6 psi and a Poisson ratio = 0.29.</a:t>
            </a:r>
            <a:endParaRPr sz="115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body" idx="1"/>
          </p:nvPr>
        </p:nvSpPr>
        <p:spPr>
          <a:xfrm>
            <a:off x="311700" y="3037525"/>
            <a:ext cx="8520600" cy="7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Arial"/>
                <a:ea typeface="Arial"/>
                <a:cs typeface="Arial"/>
                <a:sym typeface="Arial"/>
              </a:rPr>
              <a:t>We can see high stresses at bridging points. Max stress on the bottle opener is 1.755E5 psi while max stress on the knife is 5.833E6 psi.  For almost any type of steel we could use, this would result in yielding. For example, A36 steel with a thickness of less than 8 in has a minimum yield strength of 36,000 psi and an ultimate tensile strength of 58,000-80,000 psi. The upper bound for steel yield stress is 240,000 MPa or 348,090.6 psi. However, note that we were extremely conservative in our estimation of the use case-induced loads.  </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p:txBody>
      </p:sp>
      <p:pic>
        <p:nvPicPr>
          <p:cNvPr id="214" name="Google Shape;214;p31"/>
          <p:cNvPicPr preferRelativeResize="0"/>
          <p:nvPr/>
        </p:nvPicPr>
        <p:blipFill rotWithShape="1">
          <a:blip r:embed="rId3">
            <a:alphaModFix/>
          </a:blip>
          <a:srcRect l="1990" r="-1990"/>
          <a:stretch/>
        </p:blipFill>
        <p:spPr>
          <a:xfrm>
            <a:off x="697275" y="651749"/>
            <a:ext cx="3743001" cy="2123150"/>
          </a:xfrm>
          <a:prstGeom prst="rect">
            <a:avLst/>
          </a:prstGeom>
          <a:noFill/>
          <a:ln>
            <a:noFill/>
          </a:ln>
        </p:spPr>
      </p:pic>
      <p:pic>
        <p:nvPicPr>
          <p:cNvPr id="215" name="Google Shape;215;p31"/>
          <p:cNvPicPr preferRelativeResize="0"/>
          <p:nvPr/>
        </p:nvPicPr>
        <p:blipFill>
          <a:blip r:embed="rId4">
            <a:alphaModFix/>
          </a:blip>
          <a:stretch>
            <a:fillRect/>
          </a:stretch>
        </p:blipFill>
        <p:spPr>
          <a:xfrm>
            <a:off x="4655500" y="642362"/>
            <a:ext cx="3742988" cy="214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Statement of Purpose</a:t>
            </a:r>
            <a:endParaRPr/>
          </a:p>
        </p:txBody>
      </p:sp>
      <p:sp>
        <p:nvSpPr>
          <p:cNvPr id="72" name="Google Shape;72;p1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lnSpc>
                <a:spcPct val="138000"/>
              </a:lnSpc>
              <a:spcBef>
                <a:spcPts val="0"/>
              </a:spcBef>
              <a:spcAft>
                <a:spcPts val="0"/>
              </a:spcAft>
              <a:buClr>
                <a:schemeClr val="dk1"/>
              </a:buClr>
              <a:buSzPts val="1100"/>
              <a:buFont typeface="Arial"/>
              <a:buNone/>
            </a:pPr>
            <a:r>
              <a:rPr lang="en" sz="1200" dirty="0">
                <a:latin typeface="Arial"/>
                <a:ea typeface="Arial"/>
                <a:cs typeface="Arial"/>
                <a:sym typeface="Arial"/>
              </a:rPr>
              <a:t>In this project, we aim to build a new kind of swiss army knife that addresses issues of sustainability. In particular, our society has grown increasingly dependent on disposable tools, like plastic eating utensils or paper cups. In fact, National Geographic estimates that approximately 100 million plastic utensils are used each day. If we can replace the need for such disposable tools with a reusable multi-tool that is equally as functional, we can reduce the amount of waste generated from their disposal. </a:t>
            </a:r>
            <a:endParaRPr sz="1200" dirty="0">
              <a:latin typeface="Arial"/>
              <a:ea typeface="Arial"/>
              <a:cs typeface="Arial"/>
              <a:sym typeface="Arial"/>
            </a:endParaRPr>
          </a:p>
          <a:p>
            <a:pPr marL="0" lvl="0" indent="457200" algn="l" rtl="0">
              <a:lnSpc>
                <a:spcPct val="138000"/>
              </a:lnSpc>
              <a:spcBef>
                <a:spcPts val="0"/>
              </a:spcBef>
              <a:spcAft>
                <a:spcPts val="0"/>
              </a:spcAft>
              <a:buClr>
                <a:schemeClr val="dk1"/>
              </a:buClr>
              <a:buSzPts val="1100"/>
              <a:buFont typeface="Arial"/>
              <a:buNone/>
            </a:pPr>
            <a:r>
              <a:rPr lang="en" sz="1200" dirty="0">
                <a:latin typeface="Arial"/>
                <a:ea typeface="Arial"/>
                <a:cs typeface="Arial"/>
                <a:sym typeface="Arial"/>
              </a:rPr>
              <a:t>With this focus in mind, we’ve chosen college students as our target audience, perhaps the greatest perpetrator of wasteful consumption. Note that our target audience generally finds themselves less in need of tools central to the original army knife (like knives and pliers) and more in need of implements necessary for the modern existence (like eating and drinking utensils). Further yet, the aesthetic characteristics of the swiss army knife are outdated and must be brought into the twenty-first century to compel members of generation Z to usage. Thus, we’ve derived two major design tenets from these values: (1) </a:t>
            </a:r>
            <a:r>
              <a:rPr lang="en" sz="1200" i="1" dirty="0">
                <a:latin typeface="Arial"/>
                <a:ea typeface="Arial"/>
                <a:cs typeface="Arial"/>
                <a:sym typeface="Arial"/>
              </a:rPr>
              <a:t>more relevant tools </a:t>
            </a:r>
            <a:r>
              <a:rPr lang="en" sz="1200" dirty="0">
                <a:latin typeface="Arial"/>
                <a:ea typeface="Arial"/>
                <a:cs typeface="Arial"/>
                <a:sym typeface="Arial"/>
              </a:rPr>
              <a:t>in that the tools we develop are useful to the target audience and (2) </a:t>
            </a:r>
            <a:r>
              <a:rPr lang="en" sz="1200" i="1" dirty="0">
                <a:latin typeface="Arial"/>
                <a:ea typeface="Arial"/>
                <a:cs typeface="Arial"/>
                <a:sym typeface="Arial"/>
              </a:rPr>
              <a:t>aesthetic/modern design </a:t>
            </a:r>
            <a:r>
              <a:rPr lang="en" sz="1200" dirty="0">
                <a:latin typeface="Arial"/>
                <a:ea typeface="Arial"/>
                <a:cs typeface="Arial"/>
                <a:sym typeface="Arial"/>
              </a:rPr>
              <a:t>to push widespread acceptance in this new age. </a:t>
            </a:r>
            <a:endParaRPr sz="12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2"/>
          <p:cNvPicPr preferRelativeResize="0"/>
          <p:nvPr/>
        </p:nvPicPr>
        <p:blipFill>
          <a:blip r:embed="rId3">
            <a:alphaModFix/>
          </a:blip>
          <a:stretch>
            <a:fillRect/>
          </a:stretch>
        </p:blipFill>
        <p:spPr>
          <a:xfrm>
            <a:off x="601250" y="528187"/>
            <a:ext cx="3724886" cy="2419350"/>
          </a:xfrm>
          <a:prstGeom prst="rect">
            <a:avLst/>
          </a:prstGeom>
          <a:noFill/>
          <a:ln>
            <a:noFill/>
          </a:ln>
        </p:spPr>
      </p:pic>
      <p:pic>
        <p:nvPicPr>
          <p:cNvPr id="221" name="Google Shape;221;p32"/>
          <p:cNvPicPr preferRelativeResize="0"/>
          <p:nvPr/>
        </p:nvPicPr>
        <p:blipFill>
          <a:blip r:embed="rId4">
            <a:alphaModFix/>
          </a:blip>
          <a:stretch>
            <a:fillRect/>
          </a:stretch>
        </p:blipFill>
        <p:spPr>
          <a:xfrm>
            <a:off x="4728575" y="532737"/>
            <a:ext cx="3724874" cy="2410226"/>
          </a:xfrm>
          <a:prstGeom prst="rect">
            <a:avLst/>
          </a:prstGeom>
          <a:noFill/>
          <a:ln>
            <a:noFill/>
          </a:ln>
        </p:spPr>
      </p:pic>
      <p:sp>
        <p:nvSpPr>
          <p:cNvPr id="222" name="Google Shape;222;p32"/>
          <p:cNvSpPr txBox="1">
            <a:spLocks noGrp="1"/>
          </p:cNvSpPr>
          <p:nvPr>
            <p:ph type="body" idx="1"/>
          </p:nvPr>
        </p:nvSpPr>
        <p:spPr>
          <a:xfrm>
            <a:off x="311700" y="3283850"/>
            <a:ext cx="8613000" cy="7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Arial"/>
                <a:ea typeface="Arial"/>
                <a:cs typeface="Arial"/>
                <a:sym typeface="Arial"/>
              </a:rPr>
              <a:t>The release tabs also experienced high stresses from the torsional spring force. Max stress on the left one (Utensil Lock 1) is around 1.546E5 psi while max stress on the right one (Utensil Lock 2) is 2.466E5 psi.</a:t>
            </a:r>
            <a:endParaRPr sz="1400">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Computer Aided Manufacturing</a:t>
            </a:r>
            <a:endParaRPr/>
          </a:p>
        </p:txBody>
      </p:sp>
      <p:sp>
        <p:nvSpPr>
          <p:cNvPr id="228" name="Google Shape;228;p33"/>
          <p:cNvSpPr txBox="1">
            <a:spLocks noGrp="1"/>
          </p:cNvSpPr>
          <p:nvPr>
            <p:ph type="body" idx="1"/>
          </p:nvPr>
        </p:nvSpPr>
        <p:spPr>
          <a:xfrm>
            <a:off x="3986850" y="1035600"/>
            <a:ext cx="5029500" cy="1695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1. Extract Machinable Features; 2. Generating Operation Plan; 3. Generate Toolpath; 4. Simulate Toolpath </a:t>
            </a:r>
            <a:endParaRPr sz="1400"/>
          </a:p>
          <a:p>
            <a:pPr marL="457200" lvl="0" indent="-317500" algn="l" rtl="0">
              <a:spcBef>
                <a:spcPts val="0"/>
              </a:spcBef>
              <a:spcAft>
                <a:spcPts val="0"/>
              </a:spcAft>
              <a:buSzPts val="1400"/>
              <a:buChar char="●"/>
            </a:pPr>
            <a:r>
              <a:rPr lang="en" sz="1400"/>
              <a:t>Some alterations must be made to the machine as well as the bits that are available </a:t>
            </a:r>
            <a:endParaRPr/>
          </a:p>
        </p:txBody>
      </p:sp>
      <p:pic>
        <p:nvPicPr>
          <p:cNvPr id="229" name="Google Shape;229;p33"/>
          <p:cNvPicPr preferRelativeResize="0"/>
          <p:nvPr/>
        </p:nvPicPr>
        <p:blipFill rotWithShape="1">
          <a:blip r:embed="rId3">
            <a:alphaModFix/>
          </a:blip>
          <a:srcRect l="7141" t="7496" r="3811" b="7411"/>
          <a:stretch/>
        </p:blipFill>
        <p:spPr>
          <a:xfrm>
            <a:off x="311700" y="1147225"/>
            <a:ext cx="3675150" cy="1738500"/>
          </a:xfrm>
          <a:prstGeom prst="rect">
            <a:avLst/>
          </a:prstGeom>
          <a:noFill/>
          <a:ln>
            <a:noFill/>
          </a:ln>
        </p:spPr>
      </p:pic>
      <p:pic>
        <p:nvPicPr>
          <p:cNvPr id="230" name="Google Shape;230;p33"/>
          <p:cNvPicPr preferRelativeResize="0"/>
          <p:nvPr/>
        </p:nvPicPr>
        <p:blipFill>
          <a:blip r:embed="rId4">
            <a:alphaModFix/>
          </a:blip>
          <a:stretch>
            <a:fillRect/>
          </a:stretch>
        </p:blipFill>
        <p:spPr>
          <a:xfrm>
            <a:off x="233025" y="3254850"/>
            <a:ext cx="3269225" cy="1519574"/>
          </a:xfrm>
          <a:prstGeom prst="rect">
            <a:avLst/>
          </a:prstGeom>
          <a:noFill/>
          <a:ln>
            <a:noFill/>
          </a:ln>
        </p:spPr>
      </p:pic>
      <p:pic>
        <p:nvPicPr>
          <p:cNvPr id="231" name="Google Shape;231;p33"/>
          <p:cNvPicPr preferRelativeResize="0"/>
          <p:nvPr/>
        </p:nvPicPr>
        <p:blipFill>
          <a:blip r:embed="rId5">
            <a:alphaModFix/>
          </a:blip>
          <a:stretch>
            <a:fillRect/>
          </a:stretch>
        </p:blipFill>
        <p:spPr>
          <a:xfrm>
            <a:off x="7024225" y="2499575"/>
            <a:ext cx="1949200" cy="2363250"/>
          </a:xfrm>
          <a:prstGeom prst="rect">
            <a:avLst/>
          </a:prstGeom>
          <a:noFill/>
          <a:ln>
            <a:noFill/>
          </a:ln>
        </p:spPr>
      </p:pic>
      <p:pic>
        <p:nvPicPr>
          <p:cNvPr id="232" name="Google Shape;232;p33"/>
          <p:cNvPicPr preferRelativeResize="0"/>
          <p:nvPr/>
        </p:nvPicPr>
        <p:blipFill rotWithShape="1">
          <a:blip r:embed="rId6">
            <a:alphaModFix/>
          </a:blip>
          <a:srcRect t="5822" b="8545"/>
          <a:stretch/>
        </p:blipFill>
        <p:spPr>
          <a:xfrm>
            <a:off x="3580925" y="2979675"/>
            <a:ext cx="3364625" cy="14860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CAM Limitations</a:t>
            </a:r>
            <a:endParaRPr/>
          </a:p>
        </p:txBody>
      </p:sp>
      <p:sp>
        <p:nvSpPr>
          <p:cNvPr id="238" name="Google Shape;238;p34"/>
          <p:cNvSpPr txBox="1">
            <a:spLocks noGrp="1"/>
          </p:cNvSpPr>
          <p:nvPr>
            <p:ph type="body" idx="1"/>
          </p:nvPr>
        </p:nvSpPr>
        <p:spPr>
          <a:xfrm>
            <a:off x="3350400" y="848525"/>
            <a:ext cx="5481900" cy="1500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Some parts are not machinable</a:t>
            </a:r>
            <a:endParaRPr sz="1600"/>
          </a:p>
          <a:p>
            <a:pPr marL="457200" lvl="0" indent="-330200" algn="l" rtl="0">
              <a:spcBef>
                <a:spcPts val="0"/>
              </a:spcBef>
              <a:spcAft>
                <a:spcPts val="0"/>
              </a:spcAft>
              <a:buSzPts val="1600"/>
              <a:buChar char="●"/>
            </a:pPr>
            <a:r>
              <a:rPr lang="en" sz="1600"/>
              <a:t>The small feature where the torsional spring would sit has a diameter too small for a milling bit to fit</a:t>
            </a:r>
            <a:endParaRPr sz="1600"/>
          </a:p>
          <a:p>
            <a:pPr marL="457200" lvl="0" indent="-330200" algn="l" rtl="0">
              <a:spcBef>
                <a:spcPts val="0"/>
              </a:spcBef>
              <a:spcAft>
                <a:spcPts val="0"/>
              </a:spcAft>
              <a:buSzPts val="1600"/>
              <a:buChar char="●"/>
            </a:pPr>
            <a:r>
              <a:rPr lang="en" sz="1600"/>
              <a:t>90° angles are alson not machinable and can only be achieved with small radius bits </a:t>
            </a:r>
            <a:endParaRPr sz="1600"/>
          </a:p>
        </p:txBody>
      </p:sp>
      <p:pic>
        <p:nvPicPr>
          <p:cNvPr id="239" name="Google Shape;239;p34"/>
          <p:cNvPicPr preferRelativeResize="0"/>
          <p:nvPr/>
        </p:nvPicPr>
        <p:blipFill rotWithShape="1">
          <a:blip r:embed="rId3">
            <a:alphaModFix/>
          </a:blip>
          <a:srcRect t="20754"/>
          <a:stretch/>
        </p:blipFill>
        <p:spPr>
          <a:xfrm>
            <a:off x="6338925" y="2624925"/>
            <a:ext cx="2625876" cy="1909949"/>
          </a:xfrm>
          <a:prstGeom prst="rect">
            <a:avLst/>
          </a:prstGeom>
          <a:noFill/>
          <a:ln>
            <a:noFill/>
          </a:ln>
        </p:spPr>
      </p:pic>
      <p:pic>
        <p:nvPicPr>
          <p:cNvPr id="240" name="Google Shape;240;p34"/>
          <p:cNvPicPr preferRelativeResize="0"/>
          <p:nvPr/>
        </p:nvPicPr>
        <p:blipFill>
          <a:blip r:embed="rId4">
            <a:alphaModFix/>
          </a:blip>
          <a:stretch>
            <a:fillRect/>
          </a:stretch>
        </p:blipFill>
        <p:spPr>
          <a:xfrm>
            <a:off x="3478775" y="2571748"/>
            <a:ext cx="2731775" cy="2105750"/>
          </a:xfrm>
          <a:prstGeom prst="rect">
            <a:avLst/>
          </a:prstGeom>
          <a:noFill/>
          <a:ln>
            <a:noFill/>
          </a:ln>
        </p:spPr>
      </p:pic>
      <p:pic>
        <p:nvPicPr>
          <p:cNvPr id="241" name="Google Shape;241;p34"/>
          <p:cNvPicPr preferRelativeResize="0"/>
          <p:nvPr/>
        </p:nvPicPr>
        <p:blipFill>
          <a:blip r:embed="rId5">
            <a:alphaModFix/>
          </a:blip>
          <a:stretch>
            <a:fillRect/>
          </a:stretch>
        </p:blipFill>
        <p:spPr>
          <a:xfrm>
            <a:off x="106825" y="1419825"/>
            <a:ext cx="3243575" cy="2805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0" y="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Tolerance Analysis: Tolerance Stack-Up</a:t>
            </a:r>
            <a:endParaRPr/>
          </a:p>
        </p:txBody>
      </p:sp>
      <p:sp>
        <p:nvSpPr>
          <p:cNvPr id="247" name="Google Shape;247;p35"/>
          <p:cNvSpPr txBox="1">
            <a:spLocks noGrp="1"/>
          </p:cNvSpPr>
          <p:nvPr>
            <p:ph type="body" idx="1"/>
          </p:nvPr>
        </p:nvSpPr>
        <p:spPr>
          <a:xfrm>
            <a:off x="311700" y="831300"/>
            <a:ext cx="8689500" cy="1578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Case restricts the number of moving components at either end of the shaft- cumulative effect of the individual tolerances must be accounted for</a:t>
            </a:r>
            <a:endParaRPr sz="1400"/>
          </a:p>
          <a:p>
            <a:pPr marL="457200" lvl="0" indent="-317500" algn="l" rtl="0">
              <a:spcBef>
                <a:spcPts val="0"/>
              </a:spcBef>
              <a:spcAft>
                <a:spcPts val="0"/>
              </a:spcAft>
              <a:buSzPts val="1400"/>
              <a:buChar char="●"/>
            </a:pPr>
            <a:r>
              <a:rPr lang="en" sz="1400"/>
              <a:t>Each moving component separately manufactured, so drawings used chain-dimensioning &amp; tolerancing rather than baseline</a:t>
            </a:r>
            <a:endParaRPr sz="1400"/>
          </a:p>
          <a:p>
            <a:pPr marL="457200" lvl="0" indent="-317500" algn="l" rtl="0">
              <a:spcBef>
                <a:spcPts val="0"/>
              </a:spcBef>
              <a:spcAft>
                <a:spcPts val="0"/>
              </a:spcAft>
              <a:buSzPts val="1400"/>
              <a:buChar char="●"/>
            </a:pPr>
            <a:r>
              <a:rPr lang="en" sz="1400"/>
              <a:t>TolAnalyst calculated the nominal, minimum and maximum values of these part thicknesses, as reflected in the engineering drawings</a:t>
            </a:r>
            <a:endParaRPr sz="1400"/>
          </a:p>
        </p:txBody>
      </p:sp>
      <p:pic>
        <p:nvPicPr>
          <p:cNvPr id="248" name="Google Shape;248;p35"/>
          <p:cNvPicPr preferRelativeResize="0"/>
          <p:nvPr/>
        </p:nvPicPr>
        <p:blipFill>
          <a:blip r:embed="rId3">
            <a:alphaModFix/>
          </a:blip>
          <a:stretch>
            <a:fillRect/>
          </a:stretch>
        </p:blipFill>
        <p:spPr>
          <a:xfrm>
            <a:off x="4149775" y="2238450"/>
            <a:ext cx="4639675" cy="2583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0" y="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Tolerance Analysis: Engineering Fits</a:t>
            </a:r>
            <a:endParaRPr/>
          </a:p>
        </p:txBody>
      </p:sp>
      <p:pic>
        <p:nvPicPr>
          <p:cNvPr id="254" name="Google Shape;254;p36"/>
          <p:cNvPicPr preferRelativeResize="0"/>
          <p:nvPr/>
        </p:nvPicPr>
        <p:blipFill>
          <a:blip r:embed="rId3">
            <a:alphaModFix/>
          </a:blip>
          <a:stretch>
            <a:fillRect/>
          </a:stretch>
        </p:blipFill>
        <p:spPr>
          <a:xfrm>
            <a:off x="4675150" y="1736575"/>
            <a:ext cx="3447147" cy="3265675"/>
          </a:xfrm>
          <a:prstGeom prst="rect">
            <a:avLst/>
          </a:prstGeom>
          <a:noFill/>
          <a:ln>
            <a:noFill/>
          </a:ln>
        </p:spPr>
      </p:pic>
      <p:pic>
        <p:nvPicPr>
          <p:cNvPr id="255" name="Google Shape;255;p36"/>
          <p:cNvPicPr preferRelativeResize="0"/>
          <p:nvPr/>
        </p:nvPicPr>
        <p:blipFill>
          <a:blip r:embed="rId4">
            <a:alphaModFix/>
          </a:blip>
          <a:stretch>
            <a:fillRect/>
          </a:stretch>
        </p:blipFill>
        <p:spPr>
          <a:xfrm>
            <a:off x="374475" y="1736575"/>
            <a:ext cx="3952924" cy="3265676"/>
          </a:xfrm>
          <a:prstGeom prst="rect">
            <a:avLst/>
          </a:prstGeom>
          <a:noFill/>
          <a:ln>
            <a:noFill/>
          </a:ln>
        </p:spPr>
      </p:pic>
      <p:sp>
        <p:nvSpPr>
          <p:cNvPr id="256" name="Google Shape;256;p36"/>
          <p:cNvSpPr txBox="1">
            <a:spLocks noGrp="1"/>
          </p:cNvSpPr>
          <p:nvPr>
            <p:ph type="body" idx="1"/>
          </p:nvPr>
        </p:nvSpPr>
        <p:spPr>
          <a:xfrm>
            <a:off x="152400" y="648750"/>
            <a:ext cx="8991600" cy="1009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Engineering fits occur where two components interface and have to “fit” into each other</a:t>
            </a:r>
            <a:endParaRPr sz="1400"/>
          </a:p>
          <a:p>
            <a:pPr marL="457200" lvl="0" indent="-317500" algn="l" rtl="0">
              <a:spcBef>
                <a:spcPts val="0"/>
              </a:spcBef>
              <a:spcAft>
                <a:spcPts val="0"/>
              </a:spcAft>
              <a:buSzPts val="1400"/>
              <a:buChar char="●"/>
            </a:pPr>
            <a:r>
              <a:rPr lang="en" sz="1400"/>
              <a:t>For example, the tolerances for a shaft and hole for a “press fit” must be specified such that the largest clearance allotted by the tolerances of the two features still makes it a snug connection</a:t>
            </a:r>
            <a:endParaRPr sz="1400"/>
          </a:p>
          <a:p>
            <a:pPr marL="457200" lvl="0" indent="-317500" algn="l" rtl="0">
              <a:spcBef>
                <a:spcPts val="0"/>
              </a:spcBef>
              <a:spcAft>
                <a:spcPts val="0"/>
              </a:spcAft>
              <a:buSzPts val="1400"/>
              <a:buChar char="●"/>
            </a:pPr>
            <a:r>
              <a:rPr lang="en" sz="1400"/>
              <a:t>Different types of fits are standardized by ISO</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7"/>
          <p:cNvPicPr preferRelativeResize="0"/>
          <p:nvPr/>
        </p:nvPicPr>
        <p:blipFill>
          <a:blip r:embed="rId3">
            <a:alphaModFix/>
          </a:blip>
          <a:stretch>
            <a:fillRect/>
          </a:stretch>
        </p:blipFill>
        <p:spPr>
          <a:xfrm>
            <a:off x="2179488" y="1483700"/>
            <a:ext cx="5127925" cy="3474375"/>
          </a:xfrm>
          <a:prstGeom prst="rect">
            <a:avLst/>
          </a:prstGeom>
          <a:noFill/>
          <a:ln>
            <a:noFill/>
          </a:ln>
        </p:spPr>
      </p:pic>
      <p:sp>
        <p:nvSpPr>
          <p:cNvPr id="262" name="Google Shape;262;p37"/>
          <p:cNvSpPr txBox="1">
            <a:spLocks noGrp="1"/>
          </p:cNvSpPr>
          <p:nvPr>
            <p:ph type="title"/>
          </p:nvPr>
        </p:nvSpPr>
        <p:spPr>
          <a:xfrm>
            <a:off x="0" y="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Tolerance Analysis: Engineering Fits (cont.)</a:t>
            </a:r>
            <a:endParaRPr/>
          </a:p>
        </p:txBody>
      </p:sp>
      <p:sp>
        <p:nvSpPr>
          <p:cNvPr id="263" name="Google Shape;263;p37"/>
          <p:cNvSpPr txBox="1"/>
          <p:nvPr/>
        </p:nvSpPr>
        <p:spPr>
          <a:xfrm>
            <a:off x="268050" y="686725"/>
            <a:ext cx="8950800" cy="1138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Every fit classified by its ISO standard, and assigned a symbol which corresponds to a unique tolerance (see figure)</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The unique symbols for each fit are reflected in the engineering drawings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xfrm>
            <a:off x="0" y="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Tolerance Analysis: Remaining Dimensions</a:t>
            </a:r>
            <a:endParaRPr/>
          </a:p>
        </p:txBody>
      </p:sp>
      <p:pic>
        <p:nvPicPr>
          <p:cNvPr id="269" name="Google Shape;269;p38"/>
          <p:cNvPicPr preferRelativeResize="0"/>
          <p:nvPr/>
        </p:nvPicPr>
        <p:blipFill>
          <a:blip r:embed="rId3">
            <a:alphaModFix/>
          </a:blip>
          <a:stretch>
            <a:fillRect/>
          </a:stretch>
        </p:blipFill>
        <p:spPr>
          <a:xfrm>
            <a:off x="2296424" y="1878625"/>
            <a:ext cx="4708255" cy="3114975"/>
          </a:xfrm>
          <a:prstGeom prst="rect">
            <a:avLst/>
          </a:prstGeom>
          <a:noFill/>
          <a:ln>
            <a:noFill/>
          </a:ln>
        </p:spPr>
      </p:pic>
      <p:sp>
        <p:nvSpPr>
          <p:cNvPr id="270" name="Google Shape;270;p38"/>
          <p:cNvSpPr txBox="1"/>
          <p:nvPr/>
        </p:nvSpPr>
        <p:spPr>
          <a:xfrm>
            <a:off x="96600" y="654500"/>
            <a:ext cx="8950800" cy="1138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Remaining dimensions that do not have tolerance stack-up or engineering fit implications were assigned using tolerances published by the ISO standard tolerance grade chart</a:t>
            </a:r>
            <a:endParaRPr>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a:solidFill>
                  <a:schemeClr val="dk1"/>
                </a:solidFill>
                <a:latin typeface="Open Sans"/>
                <a:ea typeface="Open Sans"/>
                <a:cs typeface="Open Sans"/>
                <a:sym typeface="Open Sans"/>
              </a:rPr>
              <a:t>These dimensions were toleranced using IT16, which is described as for “”large manufacturing uses”</a:t>
            </a:r>
            <a:endParaRPr>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a:solidFill>
                  <a:schemeClr val="dk1"/>
                </a:solidFill>
                <a:latin typeface="Open Sans"/>
                <a:ea typeface="Open Sans"/>
                <a:cs typeface="Open Sans"/>
                <a:sym typeface="Open Sans"/>
              </a:rPr>
              <a:t>The tolerances were inserted using the symmetry standard (same upper and lower limits)</a:t>
            </a:r>
            <a:endParaRPr>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Assembly Drawings</a:t>
            </a:r>
            <a:endParaRPr/>
          </a:p>
        </p:txBody>
      </p:sp>
      <p:pic>
        <p:nvPicPr>
          <p:cNvPr id="276" name="Google Shape;276;p39"/>
          <p:cNvPicPr preferRelativeResize="0"/>
          <p:nvPr/>
        </p:nvPicPr>
        <p:blipFill>
          <a:blip r:embed="rId3">
            <a:alphaModFix/>
          </a:blip>
          <a:stretch>
            <a:fillRect/>
          </a:stretch>
        </p:blipFill>
        <p:spPr>
          <a:xfrm>
            <a:off x="311700" y="1280325"/>
            <a:ext cx="5416126" cy="3491475"/>
          </a:xfrm>
          <a:prstGeom prst="rect">
            <a:avLst/>
          </a:prstGeom>
          <a:noFill/>
          <a:ln>
            <a:noFill/>
          </a:ln>
        </p:spPr>
      </p:pic>
      <p:sp>
        <p:nvSpPr>
          <p:cNvPr id="277" name="Google Shape;277;p39"/>
          <p:cNvSpPr txBox="1">
            <a:spLocks noGrp="1"/>
          </p:cNvSpPr>
          <p:nvPr>
            <p:ph type="body" idx="1"/>
          </p:nvPr>
        </p:nvSpPr>
        <p:spPr>
          <a:xfrm>
            <a:off x="5836675" y="821250"/>
            <a:ext cx="2913300" cy="3822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All of the Assembly Drawings are separated within the Design Package folder</a:t>
            </a:r>
            <a:endParaRPr sz="1400"/>
          </a:p>
          <a:p>
            <a:pPr marL="45720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Sub-assemblies are listed in the main assembly drawing for each utensil holder</a:t>
            </a:r>
            <a:br>
              <a:rPr lang="en" sz="1400"/>
            </a:br>
            <a:endParaRPr sz="1400"/>
          </a:p>
          <a:p>
            <a:pPr marL="457200" lvl="0" indent="-317500" algn="l" rtl="0">
              <a:spcBef>
                <a:spcPts val="0"/>
              </a:spcBef>
              <a:spcAft>
                <a:spcPts val="0"/>
              </a:spcAft>
              <a:buSzPts val="1400"/>
              <a:buChar char="●"/>
            </a:pPr>
            <a:r>
              <a:rPr lang="en" sz="1400"/>
              <a:t>Assembly drawings include exploded views, as well as a reference side view</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 Drawings</a:t>
            </a:r>
            <a:endParaRPr/>
          </a:p>
        </p:txBody>
      </p:sp>
      <p:pic>
        <p:nvPicPr>
          <p:cNvPr id="283" name="Google Shape;283;p40"/>
          <p:cNvPicPr preferRelativeResize="0"/>
          <p:nvPr/>
        </p:nvPicPr>
        <p:blipFill>
          <a:blip r:embed="rId3">
            <a:alphaModFix/>
          </a:blip>
          <a:stretch>
            <a:fillRect/>
          </a:stretch>
        </p:blipFill>
        <p:spPr>
          <a:xfrm>
            <a:off x="162450" y="1147225"/>
            <a:ext cx="5706571" cy="3691474"/>
          </a:xfrm>
          <a:prstGeom prst="rect">
            <a:avLst/>
          </a:prstGeom>
          <a:noFill/>
          <a:ln>
            <a:noFill/>
          </a:ln>
        </p:spPr>
      </p:pic>
      <p:sp>
        <p:nvSpPr>
          <p:cNvPr id="284" name="Google Shape;284;p40"/>
          <p:cNvSpPr txBox="1">
            <a:spLocks noGrp="1"/>
          </p:cNvSpPr>
          <p:nvPr>
            <p:ph type="body" idx="1"/>
          </p:nvPr>
        </p:nvSpPr>
        <p:spPr>
          <a:xfrm>
            <a:off x="5836675" y="161050"/>
            <a:ext cx="2913300" cy="4482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All parts (excluding those downloaded from McMaster-Carr) have part drawings</a:t>
            </a:r>
            <a:br>
              <a:rPr lang="en" sz="1400"/>
            </a:br>
            <a:endParaRPr sz="1400"/>
          </a:p>
          <a:p>
            <a:pPr marL="457200" lvl="0" indent="-317500" algn="l" rtl="0">
              <a:spcBef>
                <a:spcPts val="0"/>
              </a:spcBef>
              <a:spcAft>
                <a:spcPts val="0"/>
              </a:spcAft>
              <a:buSzPts val="1400"/>
              <a:buChar char="●"/>
            </a:pPr>
            <a:r>
              <a:rPr lang="en" sz="1400"/>
              <a:t>Larger pieces, such as the casing, are depicted at a 1:1 scale</a:t>
            </a:r>
            <a:endParaRPr sz="1400"/>
          </a:p>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Smaller pieces, such as the door lock, are depicted at a 5:1 scale</a:t>
            </a:r>
            <a:br>
              <a:rPr lang="en" sz="1400"/>
            </a:br>
            <a:endParaRPr sz="1400"/>
          </a:p>
          <a:p>
            <a:pPr marL="457200" lvl="0" indent="-317500" algn="l" rtl="0">
              <a:spcBef>
                <a:spcPts val="0"/>
              </a:spcBef>
              <a:spcAft>
                <a:spcPts val="0"/>
              </a:spcAft>
              <a:buSzPts val="1400"/>
              <a:buChar char="●"/>
            </a:pPr>
            <a:r>
              <a:rPr lang="en" sz="1400"/>
              <a:t>Some features, such as splines, could not be referenced in the part drawings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Constraints</a:t>
            </a:r>
            <a:endParaRPr/>
          </a:p>
        </p:txBody>
      </p:sp>
      <p:sp>
        <p:nvSpPr>
          <p:cNvPr id="78" name="Google Shape;78;p1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lnSpc>
                <a:spcPct val="138000"/>
              </a:lnSpc>
              <a:spcBef>
                <a:spcPts val="0"/>
              </a:spcBef>
              <a:spcAft>
                <a:spcPts val="0"/>
              </a:spcAft>
              <a:buClr>
                <a:schemeClr val="dk1"/>
              </a:buClr>
              <a:buSzPts val="1100"/>
              <a:buFont typeface="Arial"/>
              <a:buNone/>
            </a:pPr>
            <a:r>
              <a:rPr lang="en" sz="1200">
                <a:latin typeface="Arial"/>
                <a:ea typeface="Arial"/>
                <a:cs typeface="Arial"/>
                <a:sym typeface="Arial"/>
              </a:rPr>
              <a:t>Note that these are with the target audience of college students in mind</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Fits in pocket / easy to transport (protect eating surfaces)</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Aesthetically pleasing</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Relatively easy to manufacture: not too many parts</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Easy to understand how to use</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Cheap</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 Iteration 1</a:t>
            </a:r>
            <a:endParaRPr/>
          </a:p>
        </p:txBody>
      </p:sp>
      <p:sp>
        <p:nvSpPr>
          <p:cNvPr id="84" name="Google Shape;84;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rial"/>
                <a:ea typeface="Arial"/>
                <a:cs typeface="Arial"/>
                <a:sym typeface="Arial"/>
              </a:rPr>
              <a:t>With modularity in mind, we first had this screw-off design where we could remove the screws at the top of the casing to be able to slide various tools off. </a:t>
            </a:r>
            <a:endParaRPr sz="1200">
              <a:latin typeface="Arial"/>
              <a:ea typeface="Arial"/>
              <a:cs typeface="Arial"/>
              <a:sym typeface="Arial"/>
            </a:endParaRPr>
          </a:p>
          <a:p>
            <a:pPr marL="0" lvl="0" indent="0" algn="l" rtl="0">
              <a:spcBef>
                <a:spcPts val="0"/>
              </a:spcBef>
              <a:spcAft>
                <a:spcPts val="0"/>
              </a:spcAft>
              <a:buNone/>
            </a:pPr>
            <a:r>
              <a:rPr lang="en" sz="1200">
                <a:latin typeface="Arial"/>
                <a:ea typeface="Arial"/>
                <a:cs typeface="Arial"/>
                <a:sym typeface="Arial"/>
              </a:rPr>
              <a:t>Pros: Easy and close to original SAK design</a:t>
            </a:r>
            <a:endParaRPr sz="1200">
              <a:latin typeface="Arial"/>
              <a:ea typeface="Arial"/>
              <a:cs typeface="Arial"/>
              <a:sym typeface="Arial"/>
            </a:endParaRPr>
          </a:p>
          <a:p>
            <a:pPr marL="0" lvl="0" indent="0" algn="l" rtl="0">
              <a:lnSpc>
                <a:spcPct val="138000"/>
              </a:lnSpc>
              <a:spcBef>
                <a:spcPts val="0"/>
              </a:spcBef>
              <a:spcAft>
                <a:spcPts val="0"/>
              </a:spcAft>
              <a:buNone/>
            </a:pPr>
            <a:r>
              <a:rPr lang="en" sz="1200">
                <a:latin typeface="Arial"/>
                <a:ea typeface="Arial"/>
                <a:cs typeface="Arial"/>
                <a:sym typeface="Arial"/>
              </a:rPr>
              <a:t>Cons: Can’t use multiple utensils at once, complexity of multiple parts for the user</a:t>
            </a:r>
            <a:endParaRPr sz="12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1600"/>
              </a:spcAft>
              <a:buNone/>
            </a:pPr>
            <a:endParaRPr/>
          </a:p>
        </p:txBody>
      </p:sp>
      <p:pic>
        <p:nvPicPr>
          <p:cNvPr id="85" name="Google Shape;85;p16"/>
          <p:cNvPicPr preferRelativeResize="0"/>
          <p:nvPr/>
        </p:nvPicPr>
        <p:blipFill>
          <a:blip r:embed="rId3">
            <a:alphaModFix/>
          </a:blip>
          <a:stretch>
            <a:fillRect/>
          </a:stretch>
        </p:blipFill>
        <p:spPr>
          <a:xfrm>
            <a:off x="374775" y="3504639"/>
            <a:ext cx="3572251" cy="1142392"/>
          </a:xfrm>
          <a:prstGeom prst="rect">
            <a:avLst/>
          </a:prstGeom>
          <a:noFill/>
          <a:ln>
            <a:noFill/>
          </a:ln>
        </p:spPr>
      </p:pic>
      <p:pic>
        <p:nvPicPr>
          <p:cNvPr id="86" name="Google Shape;86;p16"/>
          <p:cNvPicPr preferRelativeResize="0"/>
          <p:nvPr/>
        </p:nvPicPr>
        <p:blipFill rotWithShape="1">
          <a:blip r:embed="rId4">
            <a:alphaModFix/>
          </a:blip>
          <a:srcRect t="12725" b="20611"/>
          <a:stretch/>
        </p:blipFill>
        <p:spPr>
          <a:xfrm>
            <a:off x="374775" y="2404600"/>
            <a:ext cx="3572249" cy="741125"/>
          </a:xfrm>
          <a:prstGeom prst="rect">
            <a:avLst/>
          </a:prstGeom>
          <a:noFill/>
          <a:ln>
            <a:noFill/>
          </a:ln>
        </p:spPr>
      </p:pic>
      <p:pic>
        <p:nvPicPr>
          <p:cNvPr id="87" name="Google Shape;87;p16"/>
          <p:cNvPicPr preferRelativeResize="0"/>
          <p:nvPr/>
        </p:nvPicPr>
        <p:blipFill rotWithShape="1">
          <a:blip r:embed="rId5">
            <a:alphaModFix/>
          </a:blip>
          <a:srcRect t="27625"/>
          <a:stretch/>
        </p:blipFill>
        <p:spPr>
          <a:xfrm>
            <a:off x="4155653" y="2404600"/>
            <a:ext cx="4312075" cy="726259"/>
          </a:xfrm>
          <a:prstGeom prst="rect">
            <a:avLst/>
          </a:prstGeom>
          <a:noFill/>
          <a:ln>
            <a:noFill/>
          </a:ln>
        </p:spPr>
      </p:pic>
      <p:pic>
        <p:nvPicPr>
          <p:cNvPr id="88" name="Google Shape;88;p16"/>
          <p:cNvPicPr preferRelativeResize="0"/>
          <p:nvPr/>
        </p:nvPicPr>
        <p:blipFill rotWithShape="1">
          <a:blip r:embed="rId6">
            <a:alphaModFix/>
          </a:blip>
          <a:srcRect t="49459"/>
          <a:stretch/>
        </p:blipFill>
        <p:spPr>
          <a:xfrm>
            <a:off x="4155650" y="3504650"/>
            <a:ext cx="4312073" cy="114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 Iteration 2</a:t>
            </a:r>
            <a:endParaRPr/>
          </a:p>
        </p:txBody>
      </p:sp>
      <p:sp>
        <p:nvSpPr>
          <p:cNvPr id="94" name="Google Shape;94;p1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rial"/>
                <a:ea typeface="Arial"/>
                <a:cs typeface="Arial"/>
                <a:sym typeface="Arial"/>
              </a:rPr>
              <a:t>Compliant mechanism on one side </a:t>
            </a:r>
            <a:endParaRPr sz="12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 sz="1200">
                <a:latin typeface="Arial"/>
                <a:ea typeface="Arial"/>
                <a:cs typeface="Arial"/>
                <a:sym typeface="Arial"/>
              </a:rPr>
              <a:t>Pros: Simple and easy for the user to switch out tools  </a:t>
            </a:r>
            <a:endParaRPr sz="12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 sz="1200">
                <a:latin typeface="Arial"/>
                <a:ea typeface="Arial"/>
                <a:cs typeface="Arial"/>
                <a:sym typeface="Arial"/>
              </a:rPr>
              <a:t>Cons: Possibly difficult to manufacture a compliant mechanism, can’t use multiple utensils at once</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1600"/>
              </a:spcAft>
              <a:buNone/>
            </a:pPr>
            <a:endParaRPr/>
          </a:p>
        </p:txBody>
      </p:sp>
      <p:pic>
        <p:nvPicPr>
          <p:cNvPr id="95" name="Google Shape;95;p17"/>
          <p:cNvPicPr preferRelativeResize="0"/>
          <p:nvPr/>
        </p:nvPicPr>
        <p:blipFill>
          <a:blip r:embed="rId3">
            <a:alphaModFix/>
          </a:blip>
          <a:stretch>
            <a:fillRect/>
          </a:stretch>
        </p:blipFill>
        <p:spPr>
          <a:xfrm>
            <a:off x="4160725" y="2571775"/>
            <a:ext cx="3467100" cy="1161700"/>
          </a:xfrm>
          <a:prstGeom prst="rect">
            <a:avLst/>
          </a:prstGeom>
          <a:noFill/>
          <a:ln>
            <a:noFill/>
          </a:ln>
        </p:spPr>
      </p:pic>
      <p:pic>
        <p:nvPicPr>
          <p:cNvPr id="96" name="Google Shape;96;p17"/>
          <p:cNvPicPr preferRelativeResize="0"/>
          <p:nvPr/>
        </p:nvPicPr>
        <p:blipFill>
          <a:blip r:embed="rId4">
            <a:alphaModFix/>
          </a:blip>
          <a:stretch>
            <a:fillRect/>
          </a:stretch>
        </p:blipFill>
        <p:spPr>
          <a:xfrm>
            <a:off x="878925" y="2298500"/>
            <a:ext cx="2733675" cy="1562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 Iteration 3</a:t>
            </a:r>
            <a:endParaRPr/>
          </a:p>
        </p:txBody>
      </p:sp>
      <p:sp>
        <p:nvSpPr>
          <p:cNvPr id="102" name="Google Shape;102;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rial"/>
                <a:ea typeface="Arial"/>
                <a:cs typeface="Arial"/>
                <a:sym typeface="Arial"/>
              </a:rPr>
              <a:t>Separate casing - we chose this design because we ultimately determined that modularity is less important than convenience for our target audience </a:t>
            </a:r>
            <a:endParaRPr sz="1200">
              <a:latin typeface="Arial"/>
              <a:ea typeface="Arial"/>
              <a:cs typeface="Arial"/>
              <a:sym typeface="Arial"/>
            </a:endParaRPr>
          </a:p>
          <a:p>
            <a:pPr marL="0" lvl="0" indent="0" algn="l" rtl="0">
              <a:spcBef>
                <a:spcPts val="0"/>
              </a:spcBef>
              <a:spcAft>
                <a:spcPts val="0"/>
              </a:spcAft>
              <a:buNone/>
            </a:pPr>
            <a:r>
              <a:rPr lang="en" sz="1200">
                <a:latin typeface="Arial"/>
                <a:ea typeface="Arial"/>
                <a:cs typeface="Arial"/>
                <a:sym typeface="Arial"/>
              </a:rPr>
              <a:t>Pros: Can use multiple utensils, overall easy to use/figure out</a:t>
            </a:r>
            <a:endParaRPr sz="12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 sz="1200">
                <a:latin typeface="Arial"/>
                <a:ea typeface="Arial"/>
                <a:cs typeface="Arial"/>
                <a:sym typeface="Arial"/>
              </a:rPr>
              <a:t>Cons: Multiple parts adds some complexity</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1600"/>
              </a:spcAft>
              <a:buNone/>
            </a:pPr>
            <a:endParaRPr/>
          </a:p>
        </p:txBody>
      </p:sp>
      <p:pic>
        <p:nvPicPr>
          <p:cNvPr id="103" name="Google Shape;103;p18"/>
          <p:cNvPicPr preferRelativeResize="0"/>
          <p:nvPr/>
        </p:nvPicPr>
        <p:blipFill>
          <a:blip r:embed="rId3">
            <a:alphaModFix/>
          </a:blip>
          <a:stretch>
            <a:fillRect/>
          </a:stretch>
        </p:blipFill>
        <p:spPr>
          <a:xfrm>
            <a:off x="966600" y="2614663"/>
            <a:ext cx="3905251" cy="981075"/>
          </a:xfrm>
          <a:prstGeom prst="rect">
            <a:avLst/>
          </a:prstGeom>
          <a:noFill/>
          <a:ln>
            <a:noFill/>
          </a:ln>
        </p:spPr>
      </p:pic>
      <p:pic>
        <p:nvPicPr>
          <p:cNvPr id="104" name="Google Shape;104;p18"/>
          <p:cNvPicPr preferRelativeResize="0"/>
          <p:nvPr/>
        </p:nvPicPr>
        <p:blipFill>
          <a:blip r:embed="rId4">
            <a:alphaModFix/>
          </a:blip>
          <a:stretch>
            <a:fillRect/>
          </a:stretch>
        </p:blipFill>
        <p:spPr>
          <a:xfrm>
            <a:off x="5336100" y="2194850"/>
            <a:ext cx="1868108" cy="1695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Refining Design</a:t>
            </a:r>
            <a:endParaRPr/>
          </a:p>
        </p:txBody>
      </p:sp>
      <p:sp>
        <p:nvSpPr>
          <p:cNvPr id="110" name="Google Shape;110;p1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latin typeface="Arial"/>
                <a:ea typeface="Arial"/>
                <a:cs typeface="Arial"/>
                <a:sym typeface="Arial"/>
              </a:rPr>
              <a:t>Once we had our high level design nailed down, we iterated on the specifics - choosing between a rotating flip out mechanism and a slide out mechanism to release the utensils. We ultimately chose </a:t>
            </a:r>
            <a:r>
              <a:rPr lang="en" sz="1200" b="1">
                <a:latin typeface="Arial"/>
                <a:ea typeface="Arial"/>
                <a:cs typeface="Arial"/>
                <a:sym typeface="Arial"/>
              </a:rPr>
              <a:t>a rotating design</a:t>
            </a:r>
            <a:r>
              <a:rPr lang="en" sz="1200">
                <a:latin typeface="Arial"/>
                <a:ea typeface="Arial"/>
                <a:cs typeface="Arial"/>
                <a:sym typeface="Arial"/>
              </a:rPr>
              <a:t> for ease of design </a:t>
            </a:r>
            <a:endParaRPr sz="1200">
              <a:latin typeface="Arial"/>
              <a:ea typeface="Arial"/>
              <a:cs typeface="Arial"/>
              <a:sym typeface="Arial"/>
            </a:endParaRPr>
          </a:p>
          <a:p>
            <a:pPr marL="0" lvl="0" indent="0" algn="l" rtl="0">
              <a:spcBef>
                <a:spcPts val="0"/>
              </a:spcBef>
              <a:spcAft>
                <a:spcPts val="1600"/>
              </a:spcAft>
              <a:buNone/>
            </a:pPr>
            <a:endParaRPr/>
          </a:p>
        </p:txBody>
      </p:sp>
      <p:pic>
        <p:nvPicPr>
          <p:cNvPr id="111" name="Google Shape;111;p19"/>
          <p:cNvPicPr preferRelativeResize="0"/>
          <p:nvPr/>
        </p:nvPicPr>
        <p:blipFill rotWithShape="1">
          <a:blip r:embed="rId3">
            <a:alphaModFix/>
          </a:blip>
          <a:srcRect t="9529" b="15787"/>
          <a:stretch/>
        </p:blipFill>
        <p:spPr>
          <a:xfrm>
            <a:off x="2980150" y="1799000"/>
            <a:ext cx="5193073" cy="2908750"/>
          </a:xfrm>
          <a:prstGeom prst="rect">
            <a:avLst/>
          </a:prstGeom>
          <a:noFill/>
          <a:ln>
            <a:noFill/>
          </a:ln>
        </p:spPr>
      </p:pic>
      <p:sp>
        <p:nvSpPr>
          <p:cNvPr id="112" name="Google Shape;112;p19"/>
          <p:cNvSpPr txBox="1">
            <a:spLocks noGrp="1"/>
          </p:cNvSpPr>
          <p:nvPr>
            <p:ph type="body" idx="1"/>
          </p:nvPr>
        </p:nvSpPr>
        <p:spPr>
          <a:xfrm>
            <a:off x="311700" y="1649025"/>
            <a:ext cx="2548500" cy="3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000000"/>
                </a:solidFill>
                <a:latin typeface="Arial"/>
                <a:ea typeface="Arial"/>
                <a:cs typeface="Arial"/>
                <a:sym typeface="Arial"/>
              </a:rPr>
              <a:t>and because it seemed more intuitive to use. For the utensils, we chose to include</a:t>
            </a:r>
            <a:r>
              <a:rPr lang="en" sz="1200" b="1">
                <a:solidFill>
                  <a:srgbClr val="000000"/>
                </a:solidFill>
                <a:latin typeface="Arial"/>
                <a:ea typeface="Arial"/>
                <a:cs typeface="Arial"/>
                <a:sym typeface="Arial"/>
              </a:rPr>
              <a:t> a fork, a spoon, a knife, and a bottle opener</a:t>
            </a:r>
            <a:r>
              <a:rPr lang="en" sz="1200">
                <a:solidFill>
                  <a:srgbClr val="000000"/>
                </a:solidFill>
                <a:latin typeface="Arial"/>
                <a:ea typeface="Arial"/>
                <a:cs typeface="Arial"/>
                <a:sym typeface="Arial"/>
              </a:rPr>
              <a:t> given that these are the most commonly used. Since knives and forks are most often used together, we put those in different subassemblies. To accommodate the locking mechanisms, we put each flat utensil with either the fork or spoon - thus pairing the spoon and knife, and the bottle opener and fork.</a:t>
            </a:r>
            <a:endParaRPr sz="1400">
              <a:solidFill>
                <a:srgbClr val="000000"/>
              </a:solidFill>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Prototyping</a:t>
            </a:r>
            <a:endParaRPr/>
          </a:p>
        </p:txBody>
      </p:sp>
      <p:pic>
        <p:nvPicPr>
          <p:cNvPr id="118" name="Google Shape;118;p20"/>
          <p:cNvPicPr preferRelativeResize="0"/>
          <p:nvPr/>
        </p:nvPicPr>
        <p:blipFill>
          <a:blip r:embed="rId3">
            <a:alphaModFix/>
          </a:blip>
          <a:stretch>
            <a:fillRect/>
          </a:stretch>
        </p:blipFill>
        <p:spPr>
          <a:xfrm>
            <a:off x="2896575" y="1461888"/>
            <a:ext cx="1620753" cy="2219726"/>
          </a:xfrm>
          <a:prstGeom prst="rect">
            <a:avLst/>
          </a:prstGeom>
          <a:noFill/>
          <a:ln>
            <a:noFill/>
          </a:ln>
        </p:spPr>
      </p:pic>
      <p:pic>
        <p:nvPicPr>
          <p:cNvPr id="119" name="Google Shape;119;p20"/>
          <p:cNvPicPr preferRelativeResize="0"/>
          <p:nvPr/>
        </p:nvPicPr>
        <p:blipFill>
          <a:blip r:embed="rId4">
            <a:alphaModFix/>
          </a:blip>
          <a:stretch>
            <a:fillRect/>
          </a:stretch>
        </p:blipFill>
        <p:spPr>
          <a:xfrm>
            <a:off x="4622025" y="1461900"/>
            <a:ext cx="1664803" cy="2219737"/>
          </a:xfrm>
          <a:prstGeom prst="rect">
            <a:avLst/>
          </a:prstGeom>
          <a:noFill/>
          <a:ln>
            <a:noFill/>
          </a:ln>
        </p:spPr>
      </p:pic>
      <p:pic>
        <p:nvPicPr>
          <p:cNvPr id="120" name="Google Shape;120;p20"/>
          <p:cNvPicPr preferRelativeResize="0"/>
          <p:nvPr/>
        </p:nvPicPr>
        <p:blipFill>
          <a:blip r:embed="rId5">
            <a:alphaModFix/>
          </a:blip>
          <a:stretch>
            <a:fillRect/>
          </a:stretch>
        </p:blipFill>
        <p:spPr>
          <a:xfrm>
            <a:off x="1022368" y="1461876"/>
            <a:ext cx="1664803" cy="2219747"/>
          </a:xfrm>
          <a:prstGeom prst="rect">
            <a:avLst/>
          </a:prstGeom>
          <a:noFill/>
          <a:ln>
            <a:noFill/>
          </a:ln>
        </p:spPr>
      </p:pic>
      <p:pic>
        <p:nvPicPr>
          <p:cNvPr id="121" name="Google Shape;121;p20"/>
          <p:cNvPicPr preferRelativeResize="0"/>
          <p:nvPr/>
        </p:nvPicPr>
        <p:blipFill>
          <a:blip r:embed="rId6">
            <a:alphaModFix/>
          </a:blip>
          <a:stretch>
            <a:fillRect/>
          </a:stretch>
        </p:blipFill>
        <p:spPr>
          <a:xfrm>
            <a:off x="6456825" y="1461885"/>
            <a:ext cx="1664803" cy="2219727"/>
          </a:xfrm>
          <a:prstGeom prst="rect">
            <a:avLst/>
          </a:prstGeom>
          <a:noFill/>
          <a:ln>
            <a:noFill/>
          </a:ln>
        </p:spPr>
      </p:pic>
      <p:sp>
        <p:nvSpPr>
          <p:cNvPr id="122" name="Google Shape;122;p20"/>
          <p:cNvSpPr txBox="1"/>
          <p:nvPr/>
        </p:nvSpPr>
        <p:spPr>
          <a:xfrm>
            <a:off x="287575" y="3803450"/>
            <a:ext cx="8265900" cy="1111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Sizing was a big concern as we wanted our design to be comfortable in the hand while our utensils were being used. </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We built prototypes of both the switch blade and the retractable blade ideas.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Prototyping cont. </a:t>
            </a:r>
            <a:endParaRPr/>
          </a:p>
        </p:txBody>
      </p:sp>
      <p:pic>
        <p:nvPicPr>
          <p:cNvPr id="128" name="Google Shape;128;p21"/>
          <p:cNvPicPr preferRelativeResize="0"/>
          <p:nvPr/>
        </p:nvPicPr>
        <p:blipFill>
          <a:blip r:embed="rId3">
            <a:alphaModFix/>
          </a:blip>
          <a:stretch>
            <a:fillRect/>
          </a:stretch>
        </p:blipFill>
        <p:spPr>
          <a:xfrm>
            <a:off x="3681250" y="1390375"/>
            <a:ext cx="4114676" cy="1940050"/>
          </a:xfrm>
          <a:prstGeom prst="rect">
            <a:avLst/>
          </a:prstGeom>
          <a:noFill/>
          <a:ln>
            <a:noFill/>
          </a:ln>
        </p:spPr>
      </p:pic>
      <p:pic>
        <p:nvPicPr>
          <p:cNvPr id="129" name="Google Shape;129;p21"/>
          <p:cNvPicPr preferRelativeResize="0"/>
          <p:nvPr/>
        </p:nvPicPr>
        <p:blipFill>
          <a:blip r:embed="rId4">
            <a:alphaModFix/>
          </a:blip>
          <a:stretch>
            <a:fillRect/>
          </a:stretch>
        </p:blipFill>
        <p:spPr>
          <a:xfrm>
            <a:off x="371824" y="1385650"/>
            <a:ext cx="3162953" cy="2372199"/>
          </a:xfrm>
          <a:prstGeom prst="rect">
            <a:avLst/>
          </a:prstGeom>
          <a:noFill/>
          <a:ln>
            <a:noFill/>
          </a:ln>
        </p:spPr>
      </p:pic>
      <p:sp>
        <p:nvSpPr>
          <p:cNvPr id="130" name="Google Shape;130;p21"/>
          <p:cNvSpPr txBox="1"/>
          <p:nvPr/>
        </p:nvSpPr>
        <p:spPr>
          <a:xfrm>
            <a:off x="412375" y="3861200"/>
            <a:ext cx="3162900" cy="92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3D prints of the fork and spoon were made to ensure that they were the correct size for the user's needs</a:t>
            </a:r>
            <a:endParaRPr>
              <a:latin typeface="Open Sans"/>
              <a:ea typeface="Open Sans"/>
              <a:cs typeface="Open Sans"/>
              <a:sym typeface="Open Sans"/>
            </a:endParaRPr>
          </a:p>
        </p:txBody>
      </p:sp>
      <p:sp>
        <p:nvSpPr>
          <p:cNvPr id="131" name="Google Shape;131;p21"/>
          <p:cNvSpPr txBox="1"/>
          <p:nvPr/>
        </p:nvSpPr>
        <p:spPr>
          <a:xfrm>
            <a:off x="3958725" y="3483350"/>
            <a:ext cx="4873500" cy="1253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A simple SolidWorks model was made to visualize where we were going with our design</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helped us pinpoint issues that led to the addition of a door and an adjusted shaft for the switch blade mechanism</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1821</Words>
  <Application>Microsoft Macintosh PowerPoint</Application>
  <PresentationFormat>On-screen Show (16:9)</PresentationFormat>
  <Paragraphs>103</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Open Sans</vt:lpstr>
      <vt:lpstr>Arial</vt:lpstr>
      <vt:lpstr>Economica</vt:lpstr>
      <vt:lpstr>Luxe</vt:lpstr>
      <vt:lpstr>Swiss Army Knife Redesigned</vt:lpstr>
      <vt:lpstr>Statement of Purpose</vt:lpstr>
      <vt:lpstr>Constraints</vt:lpstr>
      <vt:lpstr>Design Iteration 1</vt:lpstr>
      <vt:lpstr>Design Iteration 2</vt:lpstr>
      <vt:lpstr>Design Iteration 3</vt:lpstr>
      <vt:lpstr>Refining Design</vt:lpstr>
      <vt:lpstr>Physical Prototyping</vt:lpstr>
      <vt:lpstr>Prototyping cont. </vt:lpstr>
      <vt:lpstr>Door + Hinge</vt:lpstr>
      <vt:lpstr>Door Locking Mechanism</vt:lpstr>
      <vt:lpstr>Spring Assisted Utensil Rotation</vt:lpstr>
      <vt:lpstr>Overall Rotation Mechanism </vt:lpstr>
      <vt:lpstr>Utensil Lock/Release Mechanism</vt:lpstr>
      <vt:lpstr>Utensil Lock/Release Mechanism Subassembly</vt:lpstr>
      <vt:lpstr>Motion Analysis</vt:lpstr>
      <vt:lpstr>Animations</vt:lpstr>
      <vt:lpstr>Finite Element Analysis</vt:lpstr>
      <vt:lpstr>PowerPoint Presentation</vt:lpstr>
      <vt:lpstr>PowerPoint Presentation</vt:lpstr>
      <vt:lpstr>Computer Aided Manufacturing</vt:lpstr>
      <vt:lpstr>CAM Limitations</vt:lpstr>
      <vt:lpstr>Tolerance Analysis: Tolerance Stack-Up</vt:lpstr>
      <vt:lpstr>Tolerance Analysis: Engineering Fits</vt:lpstr>
      <vt:lpstr>Tolerance Analysis: Engineering Fits (cont.)</vt:lpstr>
      <vt:lpstr>Tolerance Analysis: Remaining Dimensions</vt:lpstr>
      <vt:lpstr>Assembly Drawings</vt:lpstr>
      <vt:lpstr>Part Drawings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Swiss Army Knife</dc:title>
  <cp:lastModifiedBy>Griffin Kao</cp:lastModifiedBy>
  <cp:revision>2</cp:revision>
  <dcterms:modified xsi:type="dcterms:W3CDTF">2019-12-22T18:21:32Z</dcterms:modified>
</cp:coreProperties>
</file>